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ink/ink1.xml" ContentType="application/inkml+xml"/>
  <Override PartName="/ppt/comments/modernComment_136_83AC44B3.xml" ContentType="application/vnd.ms-powerpoint.comments+xml"/>
  <Override PartName="/ppt/comments/modernComment_137_CF49ACEB.xml" ContentType="application/vnd.ms-powerpoint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46_3FAACE47.xml" ContentType="application/vnd.ms-powerpoint.comments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5" r:id="rId4"/>
    <p:sldMasterId id="2147483697" r:id="rId5"/>
    <p:sldMasterId id="2147483683" r:id="rId6"/>
  </p:sldMasterIdLst>
  <p:notesMasterIdLst>
    <p:notesMasterId r:id="rId23"/>
  </p:notesMasterIdLst>
  <p:handoutMasterIdLst>
    <p:handoutMasterId r:id="rId24"/>
  </p:handoutMasterIdLst>
  <p:sldIdLst>
    <p:sldId id="307" r:id="rId7"/>
    <p:sldId id="280" r:id="rId8"/>
    <p:sldId id="308" r:id="rId9"/>
    <p:sldId id="309" r:id="rId10"/>
    <p:sldId id="310" r:id="rId11"/>
    <p:sldId id="311" r:id="rId12"/>
    <p:sldId id="318" r:id="rId13"/>
    <p:sldId id="324" r:id="rId14"/>
    <p:sldId id="325" r:id="rId15"/>
    <p:sldId id="327" r:id="rId16"/>
    <p:sldId id="326" r:id="rId17"/>
    <p:sldId id="320" r:id="rId18"/>
    <p:sldId id="321" r:id="rId19"/>
    <p:sldId id="323" r:id="rId20"/>
    <p:sldId id="328" r:id="rId21"/>
    <p:sldId id="306" r:id="rId22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8055848-9FE5-1DEB-CF08-DED9187DA342}" name="Verma, Shreyas" initials="VS" userId="S::sverma324@gatech.edu::6faae196-2277-4a0f-b3cd-5f9ec8cbd149" providerId="AD"/>
  <p188:author id="{56D5BB61-8B57-9BD7-1E16-F65060E19BF9}" name="Arora, Saksham" initials="" userId="S::sarora320@gatech.edu::e8291f02-18c2-4c8d-9f3d-2d9ac731603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CC6A"/>
    <a:srgbClr val="54585A"/>
    <a:srgbClr val="FFCC00"/>
    <a:srgbClr val="004376"/>
    <a:srgbClr val="F9F6E5"/>
    <a:srgbClr val="FF640F"/>
    <a:srgbClr val="B3A369"/>
    <a:srgbClr val="6D6137"/>
    <a:srgbClr val="003057"/>
    <a:srgbClr val="D6DB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771BAE-A584-47EE-8101-4DB83BF1976E}" v="655" dt="2023-12-04T00:45:57.178"/>
    <p1510:client id="{A66E3352-FE93-46B9-AB5E-7635520F7127}" v="1096" dt="2023-12-03T18:31:37.276"/>
    <p1510:client id="{EB4F0288-A42B-4CC8-985D-6DA0D5CA0721}" v="18" dt="2023-12-04T03:08:17.226"/>
    <p1510:client id="{FC8C567A-202E-B249-BCFD-BF7695A6E8AC}" v="810" dt="2023-12-04T03:31:27.5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07" autoAdjust="0"/>
    <p:restoredTop sz="87961"/>
  </p:normalViewPr>
  <p:slideViewPr>
    <p:cSldViewPr snapToGrid="0" snapToObjects="1">
      <p:cViewPr varScale="1">
        <p:scale>
          <a:sx n="94" d="100"/>
          <a:sy n="94" d="100"/>
        </p:scale>
        <p:origin x="1592" y="18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font" Target="fonts/font2.fntdata"/><Relationship Id="rId21" Type="http://schemas.openxmlformats.org/officeDocument/2006/relationships/slide" Target="slides/slide15.xml"/><Relationship Id="rId34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comments/modernComment_136_83AC44B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04A0FE7-E085-6D4C-B5F1-F0C6C82BDB7E}" authorId="{56D5BB61-8B57-9BD7-1E16-F65060E19BF9}" status="resolved" created="2023-12-04T00:52:13.818" complete="100000">
    <pc:sldMkLst xmlns:pc="http://schemas.microsoft.com/office/powerpoint/2013/main/command">
      <pc:docMk/>
      <pc:sldMk cId="2209105075" sldId="310"/>
    </pc:sldMkLst>
    <p188:txBody>
      <a:bodyPr/>
      <a:lstStyle/>
      <a:p>
        <a:r>
          <a:rPr lang="en-US"/>
          <a:t>Add “for all v in V”</a:t>
        </a:r>
      </a:p>
    </p188:txBody>
  </p188:cm>
</p188:cmLst>
</file>

<file path=ppt/comments/modernComment_137_CF49ACE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034461A-B565-E748-BCFA-1EAA8C8939A7}" authorId="{56D5BB61-8B57-9BD7-1E16-F65060E19BF9}" created="2023-12-04T01:00:44.387">
    <pc:sldMkLst xmlns:pc="http://schemas.microsoft.com/office/powerpoint/2013/main/command">
      <pc:docMk/>
      <pc:sldMk cId="3477712107" sldId="311"/>
    </pc:sldMkLst>
    <p188:txBody>
      <a:bodyPr/>
      <a:lstStyle/>
      <a:p>
        <a:r>
          <a:rPr lang="en-US"/>
          <a:t>which nodes were selected</a:t>
        </a:r>
      </a:p>
    </p188:txBody>
  </p188:cm>
</p188:cmLst>
</file>

<file path=ppt/comments/modernComment_146_3FAACE4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4A0C7D6-2D3E-6647-BB65-19E23BEECE3D}" authorId="{56D5BB61-8B57-9BD7-1E16-F65060E19BF9}" created="2023-12-04T01:00:44.387">
    <pc:sldMkLst xmlns:pc="http://schemas.microsoft.com/office/powerpoint/2013/main/command">
      <pc:docMk/>
      <pc:sldMk cId="3477712107" sldId="311"/>
    </pc:sldMkLst>
    <p188:txBody>
      <a:bodyPr/>
      <a:lstStyle/>
      <a:p>
        <a:r>
          <a:rPr lang="en-US"/>
          <a:t>which nodes were selected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A6E295-2078-3A4C-9B3B-128821A974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03100D-CACA-0F41-B537-339726C6A5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7CCEE-F6A5-9F4C-8CE3-50501077053A}" type="datetimeFigureOut">
              <a:rPr lang="en-US" smtClean="0"/>
              <a:t>12/3/23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8C585-FF88-2E4D-AADE-9C9529D2F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F8045-3A37-824A-8710-57C502BDEF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57D50-C692-A448-91EE-4B0FAD320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9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32:40.7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11218 5115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90FB0-7803-314F-9BE0-3772887DCBDE}" type="datetimeFigureOut">
              <a:rPr lang="en-US" smtClean="0"/>
              <a:t>12/3/23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5D7CC-4584-7D4D-9AC5-26861B0A2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37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72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398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63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14190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8"/>
            <a:ext cx="5617633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8"/>
            <a:ext cx="5638800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12/3/23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12/3/23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B05746-5DE4-07B1-5611-4EEBAF38DE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100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03F001E6-D6D1-A396-EE07-7790621213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71394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2BD7855-1EA6-1102-5122-4BF617ED2D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14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3DB0072-B1E4-2B67-CD64-AFD0CADC50A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12EFAB6-9D79-46A4-1400-FA689BD183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71394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8E2A34E-676C-226E-E8A6-42635E9CC1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78140" y="3772092"/>
            <a:ext cx="3074469" cy="208185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41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12/3/23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2338" y="457201"/>
            <a:ext cx="716866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12/3/23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14203" y="457201"/>
            <a:ext cx="7196798" cy="49839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50"/>
            <a:ext cx="3932767" cy="31662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12/3/23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7AD69-3205-BCCD-4E2D-E72B1D3B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0D675-7591-9D83-10A1-2FEED6577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pPr/>
              <a:t>12/3/23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7773C-2F41-C6E1-AAB5-9601AB5720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169B0B5-D05E-C4AE-458A-3F4627989B4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81000" y="1435100"/>
            <a:ext cx="7510463" cy="4572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A2623B-F27F-1862-1049-4ADBDCD76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16888" y="1435100"/>
            <a:ext cx="3694112" cy="3417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233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Photo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14450-E163-A0FB-AE33-14F2CE668D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3770"/>
          <a:stretch/>
        </p:blipFill>
        <p:spPr>
          <a:xfrm>
            <a:off x="1" y="5059179"/>
            <a:ext cx="12191999" cy="179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0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Tech Tow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0">
            <a:extLst>
              <a:ext uri="{FF2B5EF4-FFF2-40B4-BE49-F238E27FC236}">
                <a16:creationId xmlns:a16="http://schemas.microsoft.com/office/drawing/2014/main" id="{F07C9153-7FEC-638D-4ADD-6BB1DD8D4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FE485BB9-C655-511D-0A07-5032FD2F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78175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Pla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5FCBB805-91EF-D0F1-B5CA-BCA3290E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1372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Kende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28D4045A-E327-4892-6A89-6CBE5583D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6797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Tech Tow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6B75A76D-59A5-A55D-8427-D3105607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1624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Wre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E3126A54-2183-1E0F-7A09-1B69C88E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0686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12/3/23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12/3/23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C16630-5558-9114-4463-47E138DB6255}"/>
              </a:ext>
            </a:extLst>
          </p:cNvPr>
          <p:cNvSpPr txBox="1">
            <a:spLocks/>
          </p:cNvSpPr>
          <p:nvPr userDrawn="1"/>
        </p:nvSpPr>
        <p:spPr>
          <a:xfrm>
            <a:off x="2447108" y="1680753"/>
            <a:ext cx="8682445" cy="276061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3552819F-CE1E-70EB-07B5-3B61D257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D913C0-CC86-E0C0-B503-69104064E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36126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7" r:id="rId2"/>
    <p:sldLayoutId id="2147483704" r:id="rId3"/>
  </p:sldLayoutIdLst>
  <p:txStyles>
    <p:titleStyle>
      <a:lvl1pPr algn="l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0" indent="0" algn="l" defTabSz="342900" rtl="0" eaLnBrk="1" latinLnBrk="0" hangingPunct="1">
        <a:spcBef>
          <a:spcPct val="20000"/>
        </a:spcBef>
        <a:buFont typeface="Arial"/>
        <a:buNone/>
        <a:defRPr sz="1800" kern="1200">
          <a:solidFill>
            <a:srgbClr val="B3A369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555A20D-930F-A185-C845-C95F4365004A}"/>
              </a:ext>
            </a:extLst>
          </p:cNvPr>
          <p:cNvSpPr txBox="1">
            <a:spLocks/>
          </p:cNvSpPr>
          <p:nvPr userDrawn="1"/>
        </p:nvSpPr>
        <p:spPr>
          <a:xfrm>
            <a:off x="1746069" y="2137954"/>
            <a:ext cx="8699862" cy="258209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4" name="Title Placeholder 10">
            <a:extLst>
              <a:ext uri="{FF2B5EF4-FFF2-40B4-BE49-F238E27FC236}">
                <a16:creationId xmlns:a16="http://schemas.microsoft.com/office/drawing/2014/main" id="{C83A85DD-FCD4-4A59-0F3C-B8F9FA030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5836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</p:sldLayoutIdLst>
  <p:txStyles>
    <p:titleStyle>
      <a:lvl1pPr algn="ctr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5"/>
            <a:ext cx="11429999" cy="422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016554A5-B4DD-7045-B047-B7DA6D1E70A4}" type="datetimeFigureOut">
              <a:rPr lang="en-US" smtClean="0"/>
              <a:pPr/>
              <a:t>12/3/23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1000" y="6182540"/>
            <a:ext cx="9165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AE678206-0642-9F48-9727-6B519CB285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93" r:id="rId4"/>
    <p:sldLayoutId id="2147483690" r:id="rId5"/>
    <p:sldLayoutId id="2147483691" r:id="rId6"/>
    <p:sldLayoutId id="2147483692" r:id="rId7"/>
    <p:sldLayoutId id="214748369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8/10/relationships/comments" Target="../comments/modernComment_146_3FAACE4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8/10/relationships/comments" Target="../comments/modernComment_136_83AC44B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8/10/relationships/comments" Target="../comments/modernComment_137_CF49ACEB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FACC4-8BA4-D145-6D28-7181D4BBF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/>
                <a:ea typeface="Roboto"/>
                <a:cs typeface="Roboto"/>
              </a:rPr>
              <a:t>Network Monitoring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02467-1D6D-30DE-402A-35783DB9D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Arial"/>
              </a:rPr>
              <a:t>Team 17</a:t>
            </a:r>
            <a:br>
              <a:rPr lang="en-US" dirty="0">
                <a:cs typeface="Arial"/>
              </a:rPr>
            </a:br>
            <a:r>
              <a:rPr lang="en-US" dirty="0">
                <a:cs typeface="Arial"/>
              </a:rPr>
              <a:t>Palash Choudhary    Saksham Arora    Shreyas Verma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558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20779"/>
            <a:ext cx="11433693" cy="19812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latin typeface="Roboto"/>
                <a:ea typeface="Roboto"/>
                <a:cs typeface="Roboto"/>
              </a:rPr>
              <a:t>We need to identify the location of "b" sensors so that we can identify maximum number of expected pipe bursts</a:t>
            </a:r>
            <a:endParaRPr lang="en-US" sz="2000" dirty="0"/>
          </a:p>
          <a:p>
            <a:r>
              <a:rPr lang="en-US" sz="2000" dirty="0">
                <a:latin typeface="Roboto"/>
                <a:ea typeface="Roboto"/>
                <a:cs typeface="Roboto"/>
              </a:rPr>
              <a:t>Each pipe bursts independently with probability p=0.1</a:t>
            </a:r>
          </a:p>
          <a:p>
            <a:r>
              <a:rPr lang="en-US" sz="2000" dirty="0">
                <a:latin typeface="Roboto"/>
                <a:ea typeface="Roboto"/>
                <a:cs typeface="Roboto"/>
              </a:rPr>
              <a:t>It is a maximization problem</a:t>
            </a:r>
          </a:p>
          <a:p>
            <a:r>
              <a:rPr lang="en-US" sz="2000" dirty="0">
                <a:latin typeface="Roboto"/>
                <a:ea typeface="Roboto"/>
                <a:cs typeface="Roboto"/>
              </a:rPr>
              <a:t>Iterating for number of sensors "b" Є {0,…,20}</a:t>
            </a:r>
          </a:p>
          <a:p>
            <a:pPr marL="0" indent="0">
              <a:buNone/>
            </a:pPr>
            <a:endParaRPr lang="en-US" sz="2000" dirty="0">
              <a:latin typeface="Roboto"/>
              <a:ea typeface="Roboto"/>
              <a:cs typeface="Roboto"/>
            </a:endParaRPr>
          </a:p>
          <a:p>
            <a:pPr lvl="1"/>
            <a:endParaRPr lang="en-US" dirty="0">
              <a:latin typeface="Roboto"/>
              <a:ea typeface="Roboto"/>
              <a:cs typeface="Roboto"/>
            </a:endParaRPr>
          </a:p>
          <a:p>
            <a:endParaRPr lang="en-US" sz="2000" dirty="0">
              <a:latin typeface="Roboto"/>
              <a:ea typeface="Roboto"/>
              <a:cs typeface="Roboto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Roboto"/>
                <a:ea typeface="Roboto"/>
                <a:cs typeface="Roboto"/>
              </a:rPr>
              <a:t>Problem 2: Maximize the expected number of pipe burst detected given "b" pressure sensors</a:t>
            </a:r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89F3700-27B4-240A-C9E6-7CBF58F52073}"/>
              </a:ext>
            </a:extLst>
          </p:cNvPr>
          <p:cNvSpPr txBox="1">
            <a:spLocks/>
          </p:cNvSpPr>
          <p:nvPr/>
        </p:nvSpPr>
        <p:spPr>
          <a:xfrm>
            <a:off x="381001" y="3311448"/>
            <a:ext cx="5617633" cy="4914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Roboto"/>
                <a:ea typeface="Roboto"/>
                <a:cs typeface="Roboto"/>
              </a:rPr>
              <a:t>Decision Variables</a:t>
            </a:r>
            <a:endParaRPr lang="en-US" dirty="0"/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D45C7236-6323-BB49-9B34-C38BF913BD8C}"/>
              </a:ext>
            </a:extLst>
          </p:cNvPr>
          <p:cNvSpPr txBox="1">
            <a:spLocks/>
          </p:cNvSpPr>
          <p:nvPr/>
        </p:nvSpPr>
        <p:spPr>
          <a:xfrm>
            <a:off x="552269" y="3918144"/>
            <a:ext cx="4703233" cy="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har char="•"/>
            </a:pPr>
            <a:r>
              <a:rPr lang="en-US" sz="2000" b="0" dirty="0">
                <a:latin typeface="Roboto"/>
                <a:ea typeface="Roboto"/>
                <a:cs typeface="Roboto"/>
              </a:rPr>
              <a:t>Whether a pipe in set |Ɛ| is detected by any sensor</a:t>
            </a:r>
          </a:p>
          <a:p>
            <a:pPr marL="342900" indent="-342900">
              <a:buChar char="•"/>
            </a:pPr>
            <a:r>
              <a:rPr lang="en-US" sz="2000" b="0" dirty="0">
                <a:latin typeface="Roboto"/>
                <a:ea typeface="Roboto"/>
                <a:cs typeface="Roboto"/>
              </a:rPr>
              <a:t>Binary variable Є {0,1}</a:t>
            </a:r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682F26E2-383B-6D0E-5AB5-A9393CAA82E3}"/>
              </a:ext>
            </a:extLst>
          </p:cNvPr>
          <p:cNvSpPr txBox="1">
            <a:spLocks/>
          </p:cNvSpPr>
          <p:nvPr/>
        </p:nvSpPr>
        <p:spPr>
          <a:xfrm>
            <a:off x="6414589" y="3918143"/>
            <a:ext cx="4703233" cy="9181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har char="•"/>
            </a:pPr>
            <a:r>
              <a:rPr lang="en-US" sz="2000" b="0" dirty="0">
                <a:latin typeface="Roboto"/>
                <a:ea typeface="Roboto"/>
                <a:cs typeface="Roboto"/>
              </a:rPr>
              <a:t>Whether a sensor is placed at a node in set |V|</a:t>
            </a:r>
          </a:p>
          <a:p>
            <a:pPr marL="342900" indent="-342900">
              <a:buChar char="•"/>
            </a:pPr>
            <a:r>
              <a:rPr lang="en-US" sz="2000" b="0" dirty="0">
                <a:latin typeface="Roboto"/>
                <a:ea typeface="Roboto"/>
                <a:cs typeface="Roboto"/>
              </a:rPr>
              <a:t>Binary variable Є {0,1}</a:t>
            </a:r>
          </a:p>
        </p:txBody>
      </p:sp>
      <p:pic>
        <p:nvPicPr>
          <p:cNvPr id="20" name="Picture 19" descr="A close up of words&#10;&#10;Description automatically generated">
            <a:extLst>
              <a:ext uri="{FF2B5EF4-FFF2-40B4-BE49-F238E27FC236}">
                <a16:creationId xmlns:a16="http://schemas.microsoft.com/office/drawing/2014/main" id="{46D846D4-D90C-1F3D-A2E3-276B9BC78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628" y="4931709"/>
            <a:ext cx="5229888" cy="848830"/>
          </a:xfrm>
          <a:prstGeom prst="rect">
            <a:avLst/>
          </a:prstGeom>
        </p:spPr>
      </p:pic>
      <p:pic>
        <p:nvPicPr>
          <p:cNvPr id="21" name="Picture 20" descr="A close up of a word&#10;&#10;Description automatically generated">
            <a:extLst>
              <a:ext uri="{FF2B5EF4-FFF2-40B4-BE49-F238E27FC236}">
                <a16:creationId xmlns:a16="http://schemas.microsoft.com/office/drawing/2014/main" id="{A6F44EA3-A69B-A5AB-14FD-94F74CFBE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69" y="5051248"/>
            <a:ext cx="5299515" cy="72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07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Roboto"/>
                <a:ea typeface="Roboto"/>
                <a:cs typeface="Roboto"/>
              </a:rPr>
              <a:t>Problem 2: Integer Programming Approach</a:t>
            </a:r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00DBB596-1088-DD1C-C6B5-276000641A07}"/>
              </a:ext>
            </a:extLst>
          </p:cNvPr>
          <p:cNvSpPr txBox="1">
            <a:spLocks/>
          </p:cNvSpPr>
          <p:nvPr/>
        </p:nvSpPr>
        <p:spPr>
          <a:xfrm>
            <a:off x="482597" y="3640945"/>
            <a:ext cx="4951551" cy="4914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Roboto"/>
                <a:ea typeface="Roboto"/>
                <a:cs typeface="Roboto"/>
              </a:rPr>
              <a:t>Number of sensors are limited to b</a:t>
            </a:r>
            <a:endParaRPr lang="en-US" sz="2000" dirty="0"/>
          </a:p>
          <a:p>
            <a:pPr lvl="1">
              <a:buFont typeface="Courier New" panose="020B0604020202020204" pitchFamily="34" charset="0"/>
              <a:buChar char="o"/>
            </a:pPr>
            <a:endParaRPr lang="en-US" dirty="0"/>
          </a:p>
          <a:p>
            <a:endParaRPr lang="en-US" sz="2000" dirty="0"/>
          </a:p>
          <a:p>
            <a:pPr lvl="1">
              <a:buFont typeface="Courier New" panose="020B0604020202020204" pitchFamily="34" charset="0"/>
              <a:buChar char="o"/>
            </a:pPr>
            <a:endParaRPr lang="en-US" dirty="0"/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6B4BEB5B-A7A8-75DD-579A-7F4314B7121E}"/>
              </a:ext>
            </a:extLst>
          </p:cNvPr>
          <p:cNvSpPr txBox="1">
            <a:spLocks/>
          </p:cNvSpPr>
          <p:nvPr/>
        </p:nvSpPr>
        <p:spPr>
          <a:xfrm>
            <a:off x="381001" y="1235113"/>
            <a:ext cx="5617633" cy="4914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Roboto"/>
                <a:ea typeface="Roboto"/>
                <a:cs typeface="Roboto"/>
              </a:rPr>
              <a:t>Objective Function</a:t>
            </a:r>
            <a:endParaRPr lang="en-US" dirty="0">
              <a:latin typeface="Roboto"/>
              <a:ea typeface="Roboto"/>
              <a:cs typeface="Roboto"/>
            </a:endParaRP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C9DB313A-9337-64DE-121D-EB5D89EA1116}"/>
              </a:ext>
            </a:extLst>
          </p:cNvPr>
          <p:cNvSpPr txBox="1">
            <a:spLocks/>
          </p:cNvSpPr>
          <p:nvPr/>
        </p:nvSpPr>
        <p:spPr>
          <a:xfrm>
            <a:off x="381001" y="2947937"/>
            <a:ext cx="5617633" cy="4914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Roboto"/>
                <a:ea typeface="Roboto"/>
                <a:cs typeface="Roboto"/>
              </a:rPr>
              <a:t>Constraints</a:t>
            </a:r>
            <a:endParaRPr lang="en-US" dirty="0"/>
          </a:p>
        </p:txBody>
      </p:sp>
      <p:pic>
        <p:nvPicPr>
          <p:cNvPr id="7" name="Picture 6" descr="A black and white math equation&#10;&#10;Description automatically generated">
            <a:extLst>
              <a:ext uri="{FF2B5EF4-FFF2-40B4-BE49-F238E27FC236}">
                <a16:creationId xmlns:a16="http://schemas.microsoft.com/office/drawing/2014/main" id="{3620819E-6E28-ACE7-A370-4A450BF1B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50" y="4094952"/>
            <a:ext cx="1338257" cy="808004"/>
          </a:xfrm>
          <a:prstGeom prst="rect">
            <a:avLst/>
          </a:prstGeom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A2B59E4C-3D9E-3C99-B40E-27F22D84CE1C}"/>
              </a:ext>
            </a:extLst>
          </p:cNvPr>
          <p:cNvSpPr txBox="1">
            <a:spLocks/>
          </p:cNvSpPr>
          <p:nvPr/>
        </p:nvSpPr>
        <p:spPr>
          <a:xfrm>
            <a:off x="482598" y="5004127"/>
            <a:ext cx="5273004" cy="7056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Roboto"/>
                <a:ea typeface="Roboto"/>
                <a:cs typeface="Roboto"/>
              </a:rPr>
              <a:t>Pipe cannot be detected if no sensor is placed on pipe</a:t>
            </a:r>
            <a:endParaRPr lang="en-US" dirty="0"/>
          </a:p>
          <a:p>
            <a:endParaRPr lang="en-US" sz="2000" dirty="0"/>
          </a:p>
          <a:p>
            <a:pPr lvl="1">
              <a:buFont typeface="Courier New" panose="020B0604020202020204" pitchFamily="34" charset="0"/>
              <a:buChar char="o"/>
            </a:pPr>
            <a:endParaRPr lang="en-US" dirty="0"/>
          </a:p>
        </p:txBody>
      </p:sp>
      <p:pic>
        <p:nvPicPr>
          <p:cNvPr id="13" name="Picture 1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704733D-43F2-0CC2-F326-BD28253E3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807" y="5669790"/>
            <a:ext cx="2224884" cy="6780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22EE35-325A-0915-4539-BCDFA3E1EF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5602" y="2449786"/>
            <a:ext cx="6226766" cy="3492577"/>
          </a:xfrm>
          <a:prstGeom prst="rect">
            <a:avLst/>
          </a:prstGeom>
        </p:spPr>
      </p:pic>
      <p:pic>
        <p:nvPicPr>
          <p:cNvPr id="20" name="Picture 19" descr="A number and number symbols&#10;&#10;Description automatically generated with medium confidence">
            <a:extLst>
              <a:ext uri="{FF2B5EF4-FFF2-40B4-BE49-F238E27FC236}">
                <a16:creationId xmlns:a16="http://schemas.microsoft.com/office/drawing/2014/main" id="{E349B653-AF83-8A81-AC34-569FAA16F0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003" y="1958911"/>
            <a:ext cx="1777180" cy="70631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193A6F7-7737-DEE3-EBCA-3A5DA83B8CBC}"/>
              </a:ext>
            </a:extLst>
          </p:cNvPr>
          <p:cNvSpPr/>
          <p:nvPr/>
        </p:nvSpPr>
        <p:spPr>
          <a:xfrm>
            <a:off x="6837300" y="1716427"/>
            <a:ext cx="4434276" cy="474189"/>
          </a:xfrm>
          <a:prstGeom prst="rect">
            <a:avLst/>
          </a:prstGeom>
          <a:solidFill>
            <a:srgbClr val="D6D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4ABBC4-ADF6-375D-1C57-B5416150057E}"/>
              </a:ext>
            </a:extLst>
          </p:cNvPr>
          <p:cNvSpPr/>
          <p:nvPr/>
        </p:nvSpPr>
        <p:spPr>
          <a:xfrm>
            <a:off x="6837300" y="1219772"/>
            <a:ext cx="4434276" cy="496655"/>
          </a:xfrm>
          <a:prstGeom prst="rect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A5DDA2-CB7F-AB85-C595-D0FF74BDFF60}"/>
              </a:ext>
            </a:extLst>
          </p:cNvPr>
          <p:cNvSpPr txBox="1"/>
          <p:nvPr/>
        </p:nvSpPr>
        <p:spPr>
          <a:xfrm>
            <a:off x="6889227" y="1274882"/>
            <a:ext cx="43078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Arial"/>
              </a:rPr>
              <a:t>Maximum objective for b = 19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044631-2316-DC8A-90A1-7FB215F936BB}"/>
              </a:ext>
            </a:extLst>
          </p:cNvPr>
          <p:cNvSpPr txBox="1"/>
          <p:nvPr/>
        </p:nvSpPr>
        <p:spPr>
          <a:xfrm>
            <a:off x="6889226" y="1793041"/>
            <a:ext cx="43789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cs typeface="Arial"/>
              </a:rPr>
              <a:t>Optimal value = 112.3 </a:t>
            </a:r>
          </a:p>
        </p:txBody>
      </p:sp>
    </p:spTree>
    <p:extLst>
      <p:ext uri="{BB962C8B-B14F-4D97-AF65-F5344CB8AC3E}">
        <p14:creationId xmlns:p14="http://schemas.microsoft.com/office/powerpoint/2010/main" val="106815853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</p:spPr>
        <p:txBody>
          <a:bodyPr anchor="ctr">
            <a:normAutofit/>
          </a:bodyPr>
          <a:lstStyle/>
          <a:p>
            <a:r>
              <a:rPr lang="en-US" sz="3300" dirty="0"/>
              <a:t>Problem 2: Iterative Greedy Approach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449163"/>
            <a:ext cx="5615353" cy="422565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Sequential approach of myopically selecting the best node to place the sensor at each iteration</a:t>
            </a:r>
          </a:p>
          <a:p>
            <a:r>
              <a:rPr lang="en-US" sz="2000" dirty="0"/>
              <a:t> Algorithm:</a:t>
            </a:r>
          </a:p>
          <a:p>
            <a:pPr lvl="1"/>
            <a:r>
              <a:rPr lang="en-US" dirty="0"/>
              <a:t>Place first sensor at node that detects maximum expected number of pipes burst</a:t>
            </a:r>
          </a:p>
          <a:p>
            <a:pPr lvl="1"/>
            <a:r>
              <a:rPr lang="en-US" dirty="0"/>
              <a:t>Then take the second sensor and place it at a node that detects maximum expected number of pipe bursts that were not previously detected, and so on until all sensors are placed</a:t>
            </a:r>
          </a:p>
          <a:p>
            <a:pPr lvl="1"/>
            <a:endParaRPr lang="en-US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EDF6E9-6DF4-D805-4766-3EA5F4FA8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500" y="1206500"/>
            <a:ext cx="5397500" cy="4445000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E5517CC-FE66-7EA3-32CC-577349030FF4}"/>
              </a:ext>
            </a:extLst>
          </p:cNvPr>
          <p:cNvSpPr txBox="1">
            <a:spLocks/>
          </p:cNvSpPr>
          <p:nvPr/>
        </p:nvSpPr>
        <p:spPr>
          <a:xfrm>
            <a:off x="379048" y="5281704"/>
            <a:ext cx="9849169" cy="1375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Observations</a:t>
            </a:r>
          </a:p>
          <a:p>
            <a:pPr lvl="1"/>
            <a:r>
              <a:rPr lang="en-US" sz="1600" dirty="0"/>
              <a:t>Greedy approach approximates the optimized solution very well</a:t>
            </a:r>
          </a:p>
          <a:p>
            <a:pPr lvl="1"/>
            <a:r>
              <a:rPr lang="en-US" sz="1600" dirty="0"/>
              <a:t>It has good runtime</a:t>
            </a:r>
          </a:p>
          <a:p>
            <a:pPr lvl="1"/>
            <a:r>
              <a:rPr lang="en-US" sz="1600" dirty="0"/>
              <a:t>Since it is greedy, it is not able to maximize the objective function as well as the IP formulation</a:t>
            </a:r>
          </a:p>
        </p:txBody>
      </p:sp>
    </p:spTree>
    <p:extLst>
      <p:ext uri="{BB962C8B-B14F-4D97-AF65-F5344CB8AC3E}">
        <p14:creationId xmlns:p14="http://schemas.microsoft.com/office/powerpoint/2010/main" val="3713246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9179"/>
            <a:ext cx="10793613" cy="15544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latin typeface="Roboto"/>
                <a:ea typeface="Roboto"/>
                <a:cs typeface="Roboto"/>
              </a:rPr>
              <a:t>Criticality of a pipe is given as "We"'; higher the "We", more critical the pipe</a:t>
            </a:r>
            <a:endParaRPr lang="en-US" sz="2000" dirty="0"/>
          </a:p>
          <a:p>
            <a:pPr lvl="1"/>
            <a:r>
              <a:rPr lang="en-US" sz="1800" dirty="0">
                <a:latin typeface="Roboto"/>
                <a:ea typeface="Roboto"/>
                <a:cs typeface="Roboto"/>
              </a:rPr>
              <a:t>We want to place the sensors so that highest criticality of a pipe that is not detected is minimized</a:t>
            </a:r>
          </a:p>
          <a:p>
            <a:pPr lvl="1"/>
            <a:r>
              <a:rPr lang="en-US" sz="1800" dirty="0">
                <a:latin typeface="Roboto"/>
                <a:ea typeface="Roboto"/>
                <a:cs typeface="Roboto"/>
              </a:rPr>
              <a:t>When b = 0, highest criticality = 1, when b --&gt; minimum sensors required, criticality = 0</a:t>
            </a:r>
          </a:p>
          <a:p>
            <a:r>
              <a:rPr lang="en-US" sz="2000" dirty="0">
                <a:latin typeface="Roboto"/>
                <a:ea typeface="Roboto"/>
                <a:cs typeface="Roboto"/>
              </a:rPr>
              <a:t>It is a minmax problem</a:t>
            </a:r>
          </a:p>
          <a:p>
            <a:pPr lvl="1"/>
            <a:endParaRPr lang="en-US" dirty="0">
              <a:latin typeface="Roboto"/>
              <a:ea typeface="Roboto"/>
              <a:cs typeface="Roboto"/>
            </a:endParaRPr>
          </a:p>
          <a:p>
            <a:endParaRPr lang="en-US" dirty="0">
              <a:latin typeface="Roboto"/>
              <a:ea typeface="Roboto"/>
              <a:cs typeface="Roboto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Roboto"/>
                <a:ea typeface="Roboto"/>
                <a:cs typeface="Roboto"/>
              </a:rPr>
              <a:t>Problem 3: Minimize the highest criticality of a pipe that is not detected by any sensor</a:t>
            </a:r>
            <a:endParaRPr lang="en-US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6DB44F5A-0E53-433A-B9C7-96DAB88D8716}"/>
              </a:ext>
            </a:extLst>
          </p:cNvPr>
          <p:cNvSpPr txBox="1">
            <a:spLocks/>
          </p:cNvSpPr>
          <p:nvPr/>
        </p:nvSpPr>
        <p:spPr>
          <a:xfrm>
            <a:off x="381001" y="2945688"/>
            <a:ext cx="5617633" cy="4914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Roboto"/>
                <a:ea typeface="Roboto"/>
                <a:cs typeface="Roboto"/>
              </a:rPr>
              <a:t>Decision Variables</a:t>
            </a:r>
            <a:endParaRPr lang="en-US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FB678987-BD96-C76B-2364-7A2B9A19A779}"/>
              </a:ext>
            </a:extLst>
          </p:cNvPr>
          <p:cNvSpPr txBox="1">
            <a:spLocks/>
          </p:cNvSpPr>
          <p:nvPr/>
        </p:nvSpPr>
        <p:spPr>
          <a:xfrm>
            <a:off x="421641" y="3656887"/>
            <a:ext cx="4703233" cy="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har char="•"/>
            </a:pPr>
            <a:r>
              <a:rPr lang="en-US" sz="2000" b="0" dirty="0">
                <a:latin typeface="Roboto"/>
                <a:ea typeface="Roboto"/>
                <a:cs typeface="Roboto"/>
              </a:rPr>
              <a:t>Whether a pipe in set |Ɛ| is detected by any sensor</a:t>
            </a:r>
          </a:p>
          <a:p>
            <a:pPr marL="342900" indent="-342900">
              <a:buChar char="•"/>
            </a:pPr>
            <a:r>
              <a:rPr lang="en-US" sz="2000" b="0" dirty="0">
                <a:latin typeface="Roboto"/>
                <a:ea typeface="Roboto"/>
                <a:cs typeface="Roboto"/>
              </a:rPr>
              <a:t>Binary variable Є {0,1}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9B7CB18B-38FD-C39C-C4FC-573431E3E3ED}"/>
              </a:ext>
            </a:extLst>
          </p:cNvPr>
          <p:cNvSpPr txBox="1">
            <a:spLocks/>
          </p:cNvSpPr>
          <p:nvPr/>
        </p:nvSpPr>
        <p:spPr>
          <a:xfrm>
            <a:off x="6283961" y="3656886"/>
            <a:ext cx="4703233" cy="9181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har char="•"/>
            </a:pPr>
            <a:r>
              <a:rPr lang="en-US" sz="2000" b="0" dirty="0">
                <a:latin typeface="Roboto"/>
                <a:ea typeface="Roboto"/>
                <a:cs typeface="Roboto"/>
              </a:rPr>
              <a:t>Whether a sensor is placed at a node in set |V|</a:t>
            </a:r>
          </a:p>
          <a:p>
            <a:pPr marL="342900" indent="-342900">
              <a:buChar char="•"/>
            </a:pPr>
            <a:r>
              <a:rPr lang="en-US" sz="2000" b="0" dirty="0">
                <a:latin typeface="Roboto"/>
                <a:ea typeface="Roboto"/>
                <a:cs typeface="Roboto"/>
              </a:rPr>
              <a:t>Binary variable Є {0,1}</a:t>
            </a:r>
          </a:p>
        </p:txBody>
      </p:sp>
      <p:pic>
        <p:nvPicPr>
          <p:cNvPr id="6" name="Picture 5" descr="A close up of words&#10;&#10;Description automatically generated">
            <a:extLst>
              <a:ext uri="{FF2B5EF4-FFF2-40B4-BE49-F238E27FC236}">
                <a16:creationId xmlns:a16="http://schemas.microsoft.com/office/drawing/2014/main" id="{DAA4D386-742A-5B6E-EA2F-62877F69E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670452"/>
            <a:ext cx="5229888" cy="848830"/>
          </a:xfrm>
          <a:prstGeom prst="rect">
            <a:avLst/>
          </a:prstGeom>
        </p:spPr>
      </p:pic>
      <p:pic>
        <p:nvPicPr>
          <p:cNvPr id="10" name="Picture 9" descr="A close up of a word&#10;&#10;Description automatically generated">
            <a:extLst>
              <a:ext uri="{FF2B5EF4-FFF2-40B4-BE49-F238E27FC236}">
                <a16:creationId xmlns:a16="http://schemas.microsoft.com/office/drawing/2014/main" id="{CEC6E0A9-4B9D-7C15-6F22-D71E4496C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41" y="4789991"/>
            <a:ext cx="5299515" cy="72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20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143673"/>
            <a:ext cx="5617633" cy="4914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Objective Function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00DBB596-1088-DD1C-C6B5-276000641A07}"/>
              </a:ext>
            </a:extLst>
          </p:cNvPr>
          <p:cNvSpPr txBox="1">
            <a:spLocks/>
          </p:cNvSpPr>
          <p:nvPr/>
        </p:nvSpPr>
        <p:spPr>
          <a:xfrm>
            <a:off x="381001" y="2840658"/>
            <a:ext cx="5627793" cy="4363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r>
              <a:rPr lang="en-US" dirty="0">
                <a:latin typeface="Roboto"/>
                <a:ea typeface="Roboto"/>
                <a:cs typeface="Roboto"/>
              </a:rPr>
              <a:t>Linearizing max function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i="0" kern="1200" baseline="0" dirty="0">
                <a:latin typeface="Roboto"/>
                <a:ea typeface="Roboto"/>
                <a:cs typeface="Roboto"/>
              </a:rPr>
              <a:t>Problem 3: </a:t>
            </a:r>
            <a:r>
              <a:rPr lang="en-US" dirty="0">
                <a:latin typeface="Roboto"/>
                <a:ea typeface="Roboto"/>
                <a:cs typeface="Roboto"/>
              </a:rPr>
              <a:t>Integer Programming Approach</a:t>
            </a:r>
            <a:endParaRPr lang="en-US" b="1" i="0" kern="1200" baseline="0" dirty="0">
              <a:latin typeface="Roboto"/>
              <a:ea typeface="Roboto"/>
              <a:cs typeface="Roboto"/>
            </a:endParaRP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247CAF98-8DCB-FB11-79EE-763F04FA5CFA}"/>
              </a:ext>
            </a:extLst>
          </p:cNvPr>
          <p:cNvSpPr txBox="1">
            <a:spLocks/>
          </p:cNvSpPr>
          <p:nvPr/>
        </p:nvSpPr>
        <p:spPr>
          <a:xfrm>
            <a:off x="381001" y="2356408"/>
            <a:ext cx="5617633" cy="4914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Roboto"/>
                <a:ea typeface="Roboto"/>
                <a:cs typeface="Roboto"/>
              </a:rPr>
              <a:t>Constraints</a:t>
            </a:r>
            <a:endParaRPr lang="en-US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68AC4060-2CD5-0563-0999-900384808F01}"/>
              </a:ext>
            </a:extLst>
          </p:cNvPr>
          <p:cNvSpPr txBox="1">
            <a:spLocks/>
          </p:cNvSpPr>
          <p:nvPr/>
        </p:nvSpPr>
        <p:spPr>
          <a:xfrm>
            <a:off x="381001" y="3887137"/>
            <a:ext cx="5627793" cy="4363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r>
              <a:rPr lang="en-US" dirty="0">
                <a:latin typeface="Roboto"/>
                <a:ea typeface="Roboto"/>
                <a:cs typeface="Roboto"/>
              </a:rPr>
              <a:t>Number of sensors are "b"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BBC321AB-4C89-CC96-666B-48DE729F3FA8}"/>
              </a:ext>
            </a:extLst>
          </p:cNvPr>
          <p:cNvSpPr txBox="1">
            <a:spLocks/>
          </p:cNvSpPr>
          <p:nvPr/>
        </p:nvSpPr>
        <p:spPr>
          <a:xfrm>
            <a:off x="381001" y="5146976"/>
            <a:ext cx="5627793" cy="6599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r>
              <a:rPr lang="en-US" dirty="0">
                <a:latin typeface="Roboto"/>
                <a:ea typeface="Roboto"/>
                <a:cs typeface="Roboto"/>
              </a:rPr>
              <a:t>Pipe burst, if detected, is detected by at least one sensor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1D82BA-9F5E-9E41-142D-7F4CB95399AA}"/>
              </a:ext>
            </a:extLst>
          </p:cNvPr>
          <p:cNvSpPr/>
          <p:nvPr/>
        </p:nvSpPr>
        <p:spPr>
          <a:xfrm>
            <a:off x="6567312" y="1706465"/>
            <a:ext cx="4434276" cy="474189"/>
          </a:xfrm>
          <a:prstGeom prst="rect">
            <a:avLst/>
          </a:prstGeom>
          <a:solidFill>
            <a:srgbClr val="D6D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0D233B-4739-27E1-EBF2-C4D7767CA7CD}"/>
              </a:ext>
            </a:extLst>
          </p:cNvPr>
          <p:cNvSpPr/>
          <p:nvPr/>
        </p:nvSpPr>
        <p:spPr>
          <a:xfrm>
            <a:off x="6567312" y="1209810"/>
            <a:ext cx="4434276" cy="496655"/>
          </a:xfrm>
          <a:prstGeom prst="rect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0AE3D8-8C75-03F4-DF7B-87DFD82BFCE0}"/>
              </a:ext>
            </a:extLst>
          </p:cNvPr>
          <p:cNvSpPr txBox="1"/>
          <p:nvPr/>
        </p:nvSpPr>
        <p:spPr>
          <a:xfrm>
            <a:off x="6619239" y="1264920"/>
            <a:ext cx="43078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Arial"/>
              </a:rPr>
              <a:t>Highest Criticality for b = 19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2A1861-191F-0AAE-4E90-22FF0B434983}"/>
              </a:ext>
            </a:extLst>
          </p:cNvPr>
          <p:cNvSpPr txBox="1"/>
          <p:nvPr/>
        </p:nvSpPr>
        <p:spPr>
          <a:xfrm>
            <a:off x="6474416" y="1749833"/>
            <a:ext cx="469900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cs typeface="Arial"/>
              </a:rPr>
              <a:t>Optimal value = 0 </a:t>
            </a:r>
            <a:br>
              <a:rPr lang="en-US" b="1" dirty="0">
                <a:cs typeface="Arial"/>
              </a:rPr>
            </a:br>
            <a:endParaRPr lang="en-US" b="1" dirty="0">
              <a:cs typeface="Arial"/>
            </a:endParaRPr>
          </a:p>
        </p:txBody>
      </p:sp>
      <p:pic>
        <p:nvPicPr>
          <p:cNvPr id="15" name="Picture 1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F8F4213-D37D-7517-0EEC-6D0B2D9E5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759" y="1768411"/>
            <a:ext cx="2796903" cy="624309"/>
          </a:xfrm>
          <a:prstGeom prst="rect">
            <a:avLst/>
          </a:prstGeom>
        </p:spPr>
      </p:pic>
      <p:pic>
        <p:nvPicPr>
          <p:cNvPr id="19" name="Picture 18" descr="A math equation with numbers&#10;&#10;Description automatically generated with medium confidence">
            <a:extLst>
              <a:ext uri="{FF2B5EF4-FFF2-40B4-BE49-F238E27FC236}">
                <a16:creationId xmlns:a16="http://schemas.microsoft.com/office/drawing/2014/main" id="{634A2331-51AF-2758-589D-2628EFDA8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759" y="3195761"/>
            <a:ext cx="2861717" cy="635937"/>
          </a:xfrm>
          <a:prstGeom prst="rect">
            <a:avLst/>
          </a:prstGeom>
        </p:spPr>
      </p:pic>
      <p:pic>
        <p:nvPicPr>
          <p:cNvPr id="22" name="Picture 21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4BE06938-67B4-A0FA-BA72-10D3C39E0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695" y="4282209"/>
            <a:ext cx="1370305" cy="722525"/>
          </a:xfrm>
          <a:prstGeom prst="rect">
            <a:avLst/>
          </a:prstGeom>
        </p:spPr>
      </p:pic>
      <p:pic>
        <p:nvPicPr>
          <p:cNvPr id="24" name="Picture 23" descr="A black and white math symbol&#10;&#10;Description automatically generated with medium confidence">
            <a:extLst>
              <a:ext uri="{FF2B5EF4-FFF2-40B4-BE49-F238E27FC236}">
                <a16:creationId xmlns:a16="http://schemas.microsoft.com/office/drawing/2014/main" id="{44BC5F21-EE7B-A143-15EA-CF6F322A55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925" y="5729801"/>
            <a:ext cx="2428762" cy="8021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5635331-89C5-C906-1D80-70303FC435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7718" y="2356408"/>
            <a:ext cx="4373870" cy="361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234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i="0" kern="1200" baseline="0" dirty="0">
                <a:latin typeface="Roboto"/>
                <a:ea typeface="Roboto"/>
                <a:cs typeface="Roboto"/>
              </a:rPr>
              <a:t>Problem 3: </a:t>
            </a:r>
            <a:r>
              <a:rPr lang="en-US" b="1" kern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Insights and Considerations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2414EC-616D-D35A-0539-51BB934A1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802" y="1169071"/>
            <a:ext cx="5955198" cy="48585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869B2E-5E26-39C3-0038-8D3A278F4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74" y="1215481"/>
            <a:ext cx="5759726" cy="476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642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7652D-12A2-A4D1-D29B-8642BBA2D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468" y="1805577"/>
            <a:ext cx="8906692" cy="2595153"/>
          </a:xfrm>
        </p:spPr>
        <p:txBody>
          <a:bodyPr/>
          <a:lstStyle/>
          <a:p>
            <a:pPr algn="ctr"/>
            <a:r>
              <a:rPr lang="en-US" dirty="0">
                <a:latin typeface="Roboto"/>
                <a:ea typeface="Roboto"/>
                <a:cs typeface="Roboto"/>
              </a:rPr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870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5"/>
            <a:ext cx="11440159" cy="510957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Roboto"/>
                <a:ea typeface="Roboto"/>
                <a:cs typeface="Roboto"/>
              </a:rPr>
              <a:t>Performance Optimization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Roboto"/>
                <a:ea typeface="Roboto"/>
                <a:cs typeface="Roboto"/>
              </a:rPr>
              <a:t>Identify bottlenecks, latency issues and optimize based on insights gained from monitoring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dirty="0">
                <a:latin typeface="Roboto"/>
                <a:ea typeface="Roboto"/>
                <a:cs typeface="Roboto"/>
              </a:rPr>
              <a:t>Fault Detection and Troubleshooting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>
                <a:latin typeface="Roboto"/>
                <a:ea typeface="Roboto"/>
                <a:cs typeface="Roboto"/>
              </a:rPr>
              <a:t>Early detection of failures in network and rapid troubleshooting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Roboto"/>
                <a:ea typeface="Roboto"/>
                <a:cs typeface="Roboto"/>
              </a:rPr>
              <a:t>Capacity Planning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Roboto"/>
                <a:ea typeface="Roboto"/>
                <a:cs typeface="Roboto"/>
              </a:rPr>
              <a:t>Anticipate future requirement and prevent resource constraints using data on network traffic, resource utilization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latin typeface="Roboto"/>
                <a:ea typeface="Roboto"/>
                <a:cs typeface="Roboto"/>
              </a:rPr>
              <a:t>Cost Management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>
                <a:latin typeface="Roboto"/>
                <a:ea typeface="Roboto"/>
                <a:cs typeface="Roboto"/>
              </a:rPr>
              <a:t>Monitoring helps in effective cost management</a:t>
            </a: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/>
                <a:ea typeface="Roboto"/>
                <a:cs typeface="Roboto"/>
              </a:rPr>
              <a:t>Network Monitoring is crucial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753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</p:spPr>
        <p:txBody>
          <a:bodyPr anchor="ctr">
            <a:normAutofit/>
          </a:bodyPr>
          <a:lstStyle/>
          <a:p>
            <a:r>
              <a:rPr lang="en-US"/>
              <a:t>Problem Background</a:t>
            </a:r>
            <a:endParaRPr lang="en-US" dirty="0" err="1"/>
          </a:p>
        </p:txBody>
      </p:sp>
      <p:pic>
        <p:nvPicPr>
          <p:cNvPr id="4" name="Picture 3" descr="A map of a city&#10;&#10;Description automatically generated">
            <a:extLst>
              <a:ext uri="{FF2B5EF4-FFF2-40B4-BE49-F238E27FC236}">
                <a16:creationId xmlns:a16="http://schemas.microsoft.com/office/drawing/2014/main" id="{D67AB9FA-579A-238A-A050-0B93386DD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48" y="1517358"/>
            <a:ext cx="5615353" cy="3621901"/>
          </a:xfrm>
          <a:prstGeom prst="rect">
            <a:avLst/>
          </a:prstGeom>
          <a:noFill/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29337"/>
            <a:ext cx="5599546" cy="49045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latin typeface="Roboto"/>
                <a:ea typeface="Roboto"/>
                <a:cs typeface="Roboto"/>
              </a:rPr>
              <a:t>Kentucky's main network operator is interested in allocating pressure sensors on nodes to detect pipe bursts in its water distribution network. </a:t>
            </a:r>
            <a:endParaRPr lang="en-US" sz="2000"/>
          </a:p>
          <a:p>
            <a:r>
              <a:rPr lang="en-US" sz="2000" dirty="0">
                <a:latin typeface="Roboto"/>
                <a:ea typeface="Roboto"/>
                <a:cs typeface="Roboto"/>
              </a:rPr>
              <a:t>1123 pipes</a:t>
            </a:r>
            <a:endParaRPr lang="en-US" sz="2000" dirty="0"/>
          </a:p>
          <a:p>
            <a:r>
              <a:rPr lang="en-US" sz="2000" dirty="0">
                <a:latin typeface="Roboto"/>
                <a:ea typeface="Roboto"/>
                <a:cs typeface="Roboto"/>
              </a:rPr>
              <a:t>811 nodes</a:t>
            </a:r>
            <a:endParaRPr lang="en-US" sz="2000" dirty="0"/>
          </a:p>
          <a:p>
            <a:r>
              <a:rPr lang="en-US" sz="2000" dirty="0">
                <a:latin typeface="Roboto"/>
                <a:ea typeface="Roboto"/>
                <a:cs typeface="Roboto"/>
              </a:rPr>
              <a:t>2.09 million gallons of water per day</a:t>
            </a:r>
            <a:endParaRPr lang="en-US" sz="2000" dirty="0"/>
          </a:p>
          <a:p>
            <a:r>
              <a:rPr lang="en-US" sz="2000" dirty="0">
                <a:latin typeface="Roboto"/>
                <a:ea typeface="Roboto"/>
                <a:cs typeface="Roboto"/>
              </a:rPr>
              <a:t>5,010 customers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6441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</p:spPr>
        <p:txBody>
          <a:bodyPr anchor="ctr">
            <a:normAutofit/>
          </a:bodyPr>
          <a:lstStyle/>
          <a:p>
            <a:r>
              <a:rPr lang="en-US" dirty="0"/>
              <a:t>Problem Details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96763"/>
            <a:ext cx="5874145" cy="24679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latin typeface="Roboto"/>
                <a:ea typeface="Roboto"/>
                <a:cs typeface="Roboto"/>
              </a:rPr>
              <a:t>|Ɛ|: Set of 1123 network pipes</a:t>
            </a:r>
            <a:endParaRPr lang="en-US" sz="2000" dirty="0"/>
          </a:p>
          <a:p>
            <a:r>
              <a:rPr lang="en-US" sz="2000" dirty="0">
                <a:latin typeface="Roboto"/>
                <a:ea typeface="Roboto"/>
                <a:cs typeface="Roboto"/>
              </a:rPr>
              <a:t>|V|: Set of 811 nodes</a:t>
            </a:r>
          </a:p>
          <a:p>
            <a:r>
              <a:rPr lang="en-US" sz="2000" dirty="0">
                <a:latin typeface="Roboto"/>
                <a:ea typeface="Roboto"/>
                <a:cs typeface="Roboto"/>
              </a:rPr>
              <a:t>F is detection matrix of size 1123 X 811</a:t>
            </a:r>
            <a:endParaRPr lang="en-US" sz="2000" dirty="0"/>
          </a:p>
          <a:p>
            <a:r>
              <a:rPr lang="en-US" sz="2000" dirty="0">
                <a:latin typeface="Roboto"/>
                <a:ea typeface="Roboto"/>
                <a:cs typeface="Roboto"/>
              </a:rPr>
              <a:t>F Є {0,1} for |Ɛ| X |V|</a:t>
            </a:r>
          </a:p>
          <a:p>
            <a:r>
              <a:rPr lang="en-US" sz="2000" dirty="0">
                <a:latin typeface="Roboto"/>
                <a:ea typeface="Roboto"/>
                <a:cs typeface="Roboto"/>
              </a:rPr>
              <a:t>F(</a:t>
            </a:r>
            <a:r>
              <a:rPr lang="en-US" sz="2000" dirty="0" err="1">
                <a:latin typeface="Roboto"/>
                <a:ea typeface="Roboto"/>
                <a:cs typeface="Roboto"/>
              </a:rPr>
              <a:t>e,v</a:t>
            </a:r>
            <a:r>
              <a:rPr lang="en-US" sz="2000" dirty="0">
                <a:latin typeface="Roboto"/>
                <a:ea typeface="Roboto"/>
                <a:cs typeface="Roboto"/>
              </a:rPr>
              <a:t>) = 1 if a sensor is placed at location v </a:t>
            </a:r>
            <a:r>
              <a:rPr lang="en-US" sz="2000" dirty="0" err="1">
                <a:latin typeface="Roboto"/>
                <a:ea typeface="Roboto"/>
                <a:cs typeface="Roboto"/>
              </a:rPr>
              <a:t>Є</a:t>
            </a:r>
            <a:r>
              <a:rPr lang="en-US" sz="2000" dirty="0">
                <a:latin typeface="Roboto"/>
                <a:ea typeface="Roboto"/>
                <a:cs typeface="Roboto"/>
              </a:rPr>
              <a:t> V can detect a burst of pipe at  e Є Ɛ</a:t>
            </a:r>
            <a:endParaRPr lang="en-US" sz="2000" dirty="0"/>
          </a:p>
        </p:txBody>
      </p:sp>
      <p:pic>
        <p:nvPicPr>
          <p:cNvPr id="4" name="Picture 3" descr="Minimum Number of Flips to Convert Binary Matrix into Zero Matrix in Java -  javatpoint">
            <a:extLst>
              <a:ext uri="{FF2B5EF4-FFF2-40B4-BE49-F238E27FC236}">
                <a16:creationId xmlns:a16="http://schemas.microsoft.com/office/drawing/2014/main" id="{78542C47-DC2F-5751-77BB-F36439047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803" y="1517408"/>
            <a:ext cx="5240391" cy="4240029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0B5CE72-6E13-74ED-C48C-598561177E5C}"/>
                  </a:ext>
                </a:extLst>
              </p14:cNvPr>
              <p14:cNvContentPartPr/>
              <p14:nvPr/>
            </p14:nvContentPartPr>
            <p14:xfrm>
              <a:off x="8682404" y="2095500"/>
              <a:ext cx="21980" cy="219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0B5CE72-6E13-74ED-C48C-598561177E5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83404" y="996500"/>
                <a:ext cx="2198000" cy="2198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D10FE31-7246-3D3A-89D8-D585A97633E6}"/>
              </a:ext>
            </a:extLst>
          </p:cNvPr>
          <p:cNvSpPr txBox="1"/>
          <p:nvPr/>
        </p:nvSpPr>
        <p:spPr>
          <a:xfrm>
            <a:off x="7956208" y="1053417"/>
            <a:ext cx="286261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cs typeface="Arial"/>
              </a:rPr>
              <a:t>N1        N2        N3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64B76-CAF0-CDA4-F571-C21D0C27F705}"/>
              </a:ext>
            </a:extLst>
          </p:cNvPr>
          <p:cNvSpPr txBox="1"/>
          <p:nvPr/>
        </p:nvSpPr>
        <p:spPr>
          <a:xfrm>
            <a:off x="6411887" y="2708749"/>
            <a:ext cx="7033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cs typeface="Arial"/>
              </a:rPr>
              <a:t>P2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9DAED6-A9BB-8CD8-0F0D-AF0B5A6CE068}"/>
              </a:ext>
            </a:extLst>
          </p:cNvPr>
          <p:cNvSpPr txBox="1"/>
          <p:nvPr/>
        </p:nvSpPr>
        <p:spPr>
          <a:xfrm>
            <a:off x="6411886" y="1874861"/>
            <a:ext cx="7033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cs typeface="Arial"/>
              </a:rPr>
              <a:t>P1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6153E4-DFF1-8389-C514-9300CC93E3D0}"/>
              </a:ext>
            </a:extLst>
          </p:cNvPr>
          <p:cNvSpPr txBox="1"/>
          <p:nvPr/>
        </p:nvSpPr>
        <p:spPr>
          <a:xfrm>
            <a:off x="6411887" y="3542636"/>
            <a:ext cx="7033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cs typeface="Arial"/>
              </a:rPr>
              <a:t>P3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6EB470-238F-8BEC-1200-389D9B64F799}"/>
              </a:ext>
            </a:extLst>
          </p:cNvPr>
          <p:cNvSpPr txBox="1"/>
          <p:nvPr/>
        </p:nvSpPr>
        <p:spPr>
          <a:xfrm>
            <a:off x="6411886" y="4376522"/>
            <a:ext cx="7033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cs typeface="Arial"/>
              </a:rPr>
              <a:t>P4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585EB5-BD06-6FED-3426-D9E1A5EB5B51}"/>
              </a:ext>
            </a:extLst>
          </p:cNvPr>
          <p:cNvSpPr/>
          <p:nvPr/>
        </p:nvSpPr>
        <p:spPr>
          <a:xfrm>
            <a:off x="8071555" y="5136444"/>
            <a:ext cx="2935111" cy="632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59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22379"/>
            <a:ext cx="11433693" cy="12496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latin typeface="Roboto"/>
                <a:ea typeface="Roboto"/>
                <a:cs typeface="Roboto"/>
              </a:rPr>
              <a:t>We need to identify the nodes where we place the sensors so that any pipe burst in the network can be detected and minimize the number the number of such sensors</a:t>
            </a:r>
            <a:endParaRPr lang="en-US" sz="2000" dirty="0"/>
          </a:p>
          <a:p>
            <a:r>
              <a:rPr lang="en-US" sz="2000" dirty="0">
                <a:latin typeface="Roboto"/>
                <a:ea typeface="Roboto"/>
                <a:cs typeface="Roboto"/>
              </a:rPr>
              <a:t>It is a minimization problem</a:t>
            </a:r>
          </a:p>
          <a:p>
            <a:pPr lvl="1"/>
            <a:endParaRPr lang="en-US" dirty="0">
              <a:latin typeface="Roboto"/>
              <a:ea typeface="Roboto"/>
              <a:cs typeface="Roboto"/>
            </a:endParaRPr>
          </a:p>
          <a:p>
            <a:endParaRPr lang="en-US" sz="2000" dirty="0">
              <a:latin typeface="Roboto"/>
              <a:ea typeface="Roboto"/>
              <a:cs typeface="Roboto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Roboto"/>
                <a:ea typeface="Roboto"/>
                <a:cs typeface="Roboto"/>
              </a:rPr>
              <a:t>Problem 1: Minimum number of sensors and their location to detect any pipe bursts</a:t>
            </a:r>
            <a:endParaRPr lang="en-US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2B22C47B-467E-B262-A66D-9D8231D96F4C}"/>
              </a:ext>
            </a:extLst>
          </p:cNvPr>
          <p:cNvSpPr txBox="1">
            <a:spLocks/>
          </p:cNvSpPr>
          <p:nvPr/>
        </p:nvSpPr>
        <p:spPr>
          <a:xfrm>
            <a:off x="381001" y="2945688"/>
            <a:ext cx="5617633" cy="4914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Roboto"/>
                <a:ea typeface="Roboto"/>
                <a:cs typeface="Roboto"/>
              </a:rPr>
              <a:t>Decision Variables</a:t>
            </a:r>
            <a:endParaRPr lang="en-US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0D0C0365-95F1-87C8-3837-84B58AF0DD9B}"/>
              </a:ext>
            </a:extLst>
          </p:cNvPr>
          <p:cNvSpPr txBox="1">
            <a:spLocks/>
          </p:cNvSpPr>
          <p:nvPr/>
        </p:nvSpPr>
        <p:spPr>
          <a:xfrm>
            <a:off x="381001" y="3636566"/>
            <a:ext cx="4703233" cy="9181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har char="•"/>
            </a:pPr>
            <a:r>
              <a:rPr lang="en-US" sz="2000" b="0" dirty="0">
                <a:latin typeface="Roboto"/>
                <a:ea typeface="Roboto"/>
                <a:cs typeface="Roboto"/>
              </a:rPr>
              <a:t>Whether a sensor is placed at a node in set |V|</a:t>
            </a:r>
          </a:p>
          <a:p>
            <a:pPr marL="342900" indent="-342900">
              <a:buChar char="•"/>
            </a:pPr>
            <a:r>
              <a:rPr lang="en-US" sz="2000" b="0" dirty="0">
                <a:latin typeface="Roboto"/>
                <a:ea typeface="Roboto"/>
                <a:cs typeface="Roboto"/>
              </a:rPr>
              <a:t>Binary variable Є {0,1}</a:t>
            </a:r>
          </a:p>
        </p:txBody>
      </p:sp>
      <p:pic>
        <p:nvPicPr>
          <p:cNvPr id="12" name="Picture 11" descr="A close up of words&#10;&#10;Description automatically generated">
            <a:extLst>
              <a:ext uri="{FF2B5EF4-FFF2-40B4-BE49-F238E27FC236}">
                <a16:creationId xmlns:a16="http://schemas.microsoft.com/office/drawing/2014/main" id="{F2F0F01D-CF43-BEB2-19B7-33F0A62BB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29" y="4754163"/>
            <a:ext cx="5052821" cy="81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10507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Roboto"/>
                <a:ea typeface="Roboto"/>
                <a:cs typeface="Roboto"/>
              </a:rPr>
              <a:t>Problem 1: Integer Programming Approach</a:t>
            </a:r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00DBB596-1088-DD1C-C6B5-276000641A07}"/>
              </a:ext>
            </a:extLst>
          </p:cNvPr>
          <p:cNvSpPr txBox="1">
            <a:spLocks/>
          </p:cNvSpPr>
          <p:nvPr/>
        </p:nvSpPr>
        <p:spPr>
          <a:xfrm>
            <a:off x="482599" y="3950372"/>
            <a:ext cx="3972560" cy="7056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Roboto"/>
                <a:ea typeface="Roboto"/>
                <a:cs typeface="Roboto"/>
              </a:rPr>
              <a:t>A pipe burst is sensed by at least one sensor</a:t>
            </a:r>
            <a:endParaRPr lang="en-US" sz="2000"/>
          </a:p>
          <a:p>
            <a:pPr lvl="1">
              <a:buFont typeface="Courier New" panose="020B0604020202020204" pitchFamily="34" charset="0"/>
              <a:buChar char="o"/>
            </a:pPr>
            <a:endParaRPr lang="en-US" dirty="0"/>
          </a:p>
          <a:p>
            <a:endParaRPr lang="en-US" sz="2000" dirty="0"/>
          </a:p>
          <a:p>
            <a:pPr lvl="1">
              <a:buFont typeface="Courier New" panose="020B0604020202020204" pitchFamily="34" charset="0"/>
              <a:buChar char="o"/>
            </a:pPr>
            <a:endParaRPr lang="en-US" dirty="0"/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6B4BEB5B-A7A8-75DD-579A-7F4314B7121E}"/>
              </a:ext>
            </a:extLst>
          </p:cNvPr>
          <p:cNvSpPr txBox="1">
            <a:spLocks/>
          </p:cNvSpPr>
          <p:nvPr/>
        </p:nvSpPr>
        <p:spPr>
          <a:xfrm>
            <a:off x="381001" y="1235113"/>
            <a:ext cx="5617633" cy="4914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Roboto"/>
                <a:ea typeface="Roboto"/>
                <a:cs typeface="Roboto"/>
              </a:rPr>
              <a:t>Objective Function</a:t>
            </a:r>
            <a:endParaRPr lang="en-US" dirty="0">
              <a:latin typeface="Roboto"/>
              <a:ea typeface="Roboto"/>
              <a:cs typeface="Roboto"/>
            </a:endParaRP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C9DB313A-9337-64DE-121D-EB5D89EA1116}"/>
              </a:ext>
            </a:extLst>
          </p:cNvPr>
          <p:cNvSpPr txBox="1">
            <a:spLocks/>
          </p:cNvSpPr>
          <p:nvPr/>
        </p:nvSpPr>
        <p:spPr>
          <a:xfrm>
            <a:off x="381001" y="3372408"/>
            <a:ext cx="5617633" cy="4914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Roboto"/>
                <a:ea typeface="Roboto"/>
                <a:cs typeface="Roboto"/>
              </a:rPr>
              <a:t>Constraints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8A4DE3-1DED-FF8C-0C8F-9020962B7C5B}"/>
              </a:ext>
            </a:extLst>
          </p:cNvPr>
          <p:cNvSpPr/>
          <p:nvPr/>
        </p:nvSpPr>
        <p:spPr>
          <a:xfrm>
            <a:off x="6597792" y="1980785"/>
            <a:ext cx="4119316" cy="423389"/>
          </a:xfrm>
          <a:prstGeom prst="rect">
            <a:avLst/>
          </a:prstGeom>
          <a:solidFill>
            <a:srgbClr val="D6D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D4FC2E-511F-F50F-F198-5557685212A6}"/>
              </a:ext>
            </a:extLst>
          </p:cNvPr>
          <p:cNvSpPr/>
          <p:nvPr/>
        </p:nvSpPr>
        <p:spPr>
          <a:xfrm>
            <a:off x="6597792" y="1473970"/>
            <a:ext cx="4119316" cy="506815"/>
          </a:xfrm>
          <a:prstGeom prst="rect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AAB38C-D8DD-7640-70E9-3B2F4FB81762}"/>
              </a:ext>
            </a:extLst>
          </p:cNvPr>
          <p:cNvSpPr txBox="1"/>
          <p:nvPr/>
        </p:nvSpPr>
        <p:spPr>
          <a:xfrm>
            <a:off x="6873239" y="1529080"/>
            <a:ext cx="35356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Arial"/>
              </a:rPr>
              <a:t>Minimum number of sensors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3D0638-911C-A2B3-B8AC-F67412099E19}"/>
              </a:ext>
            </a:extLst>
          </p:cNvPr>
          <p:cNvSpPr txBox="1"/>
          <p:nvPr/>
        </p:nvSpPr>
        <p:spPr>
          <a:xfrm>
            <a:off x="6873238" y="1976119"/>
            <a:ext cx="35356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cs typeface="Arial"/>
              </a:rPr>
              <a:t>19</a:t>
            </a:r>
          </a:p>
        </p:txBody>
      </p:sp>
      <p:pic>
        <p:nvPicPr>
          <p:cNvPr id="14" name="Picture 13" descr="A black and white math symbols&#10;&#10;Description automatically generated with medium confidence">
            <a:extLst>
              <a:ext uri="{FF2B5EF4-FFF2-40B4-BE49-F238E27FC236}">
                <a16:creationId xmlns:a16="http://schemas.microsoft.com/office/drawing/2014/main" id="{2B69387F-1E51-A85C-128E-43AC6B783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99" y="1850734"/>
            <a:ext cx="1841500" cy="869597"/>
          </a:xfrm>
          <a:prstGeom prst="rect">
            <a:avLst/>
          </a:prstGeom>
        </p:spPr>
      </p:pic>
      <p:pic>
        <p:nvPicPr>
          <p:cNvPr id="18" name="Picture 17" descr="A math equation with numbers&#10;&#10;Description automatically generated">
            <a:extLst>
              <a:ext uri="{FF2B5EF4-FFF2-40B4-BE49-F238E27FC236}">
                <a16:creationId xmlns:a16="http://schemas.microsoft.com/office/drawing/2014/main" id="{E3F20FDD-094B-FAF8-64E3-BE75A5D9A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399" y="4656045"/>
            <a:ext cx="2937588" cy="8536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9F5B643-197B-1955-FF1F-FD233DF1F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7897" y="2884447"/>
            <a:ext cx="999488" cy="26272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5CE6218-01B8-9B35-1429-49B9F08689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3750" y="2947399"/>
            <a:ext cx="4237249" cy="255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71210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20779"/>
            <a:ext cx="11433693" cy="19812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latin typeface="Roboto"/>
                <a:ea typeface="Roboto"/>
                <a:cs typeface="Roboto"/>
              </a:rPr>
              <a:t>We need to identify the location of "b" sensors so that we can identify maximum number of expected pipe bursts</a:t>
            </a:r>
            <a:endParaRPr lang="en-US" sz="2000" dirty="0"/>
          </a:p>
          <a:p>
            <a:r>
              <a:rPr lang="en-US" sz="2000" dirty="0">
                <a:latin typeface="Roboto"/>
                <a:ea typeface="Roboto"/>
                <a:cs typeface="Roboto"/>
              </a:rPr>
              <a:t>Each pipe bursts independently with probability p=0.1</a:t>
            </a:r>
          </a:p>
          <a:p>
            <a:r>
              <a:rPr lang="en-US" sz="2000" dirty="0">
                <a:latin typeface="Roboto"/>
                <a:ea typeface="Roboto"/>
                <a:cs typeface="Roboto"/>
              </a:rPr>
              <a:t>It is a maximization problem</a:t>
            </a:r>
          </a:p>
          <a:p>
            <a:r>
              <a:rPr lang="en-US" sz="2000" dirty="0">
                <a:latin typeface="Roboto"/>
                <a:ea typeface="Roboto"/>
                <a:cs typeface="Roboto"/>
              </a:rPr>
              <a:t>Iterating for number of sensors "b" Є {0,…,20}</a:t>
            </a:r>
          </a:p>
          <a:p>
            <a:pPr marL="0" indent="0">
              <a:buNone/>
            </a:pPr>
            <a:endParaRPr lang="en-US" sz="2000" dirty="0">
              <a:latin typeface="Roboto"/>
              <a:ea typeface="Roboto"/>
              <a:cs typeface="Roboto"/>
            </a:endParaRPr>
          </a:p>
          <a:p>
            <a:pPr lvl="1"/>
            <a:endParaRPr lang="en-US" dirty="0">
              <a:latin typeface="Roboto"/>
              <a:ea typeface="Roboto"/>
              <a:cs typeface="Roboto"/>
            </a:endParaRPr>
          </a:p>
          <a:p>
            <a:endParaRPr lang="en-US" sz="2000" dirty="0">
              <a:latin typeface="Roboto"/>
              <a:ea typeface="Roboto"/>
              <a:cs typeface="Roboto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Roboto"/>
                <a:ea typeface="Roboto"/>
                <a:cs typeface="Roboto"/>
              </a:rPr>
              <a:t>Problem 2: Maximize the expected number of pipe burst detected given "b" pressure sensors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280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white paper with black text and black text&#10;&#10;Description automatically generated with medium confidence">
            <a:extLst>
              <a:ext uri="{FF2B5EF4-FFF2-40B4-BE49-F238E27FC236}">
                <a16:creationId xmlns:a16="http://schemas.microsoft.com/office/drawing/2014/main" id="{290BA4EB-2A67-733F-7313-5B4F653A7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843" y="132431"/>
            <a:ext cx="7731887" cy="668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831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33DCFB6-E263-3FD3-51AA-1D03B8E69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301" y="304800"/>
            <a:ext cx="5849394" cy="186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7612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">
  <a:themeElements>
    <a:clrScheme name="Custom 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64CCC9"/>
      </a:accent2>
      <a:accent3>
        <a:srgbClr val="A3D233"/>
      </a:accent3>
      <a:accent4>
        <a:srgbClr val="EAAA00"/>
      </a:accent4>
      <a:accent5>
        <a:srgbClr val="008C95"/>
      </a:accent5>
      <a:accent6>
        <a:srgbClr val="7800FF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2.xml><?xml version="1.0" encoding="utf-8"?>
<a:theme xmlns:a="http://schemas.openxmlformats.org/drawingml/2006/main" name="Dividers">
  <a:themeElements>
    <a:clrScheme name="GA Tech 202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EAAA00"/>
      </a:accent1>
      <a:accent2>
        <a:srgbClr val="64CCC9"/>
      </a:accent2>
      <a:accent3>
        <a:srgbClr val="A3D233"/>
      </a:accent3>
      <a:accent4>
        <a:srgbClr val="7800FF"/>
      </a:accent4>
      <a:accent5>
        <a:srgbClr val="008C95"/>
      </a:accent5>
      <a:accent6>
        <a:srgbClr val="E04F38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3.xml><?xml version="1.0" encoding="utf-8"?>
<a:theme xmlns:a="http://schemas.openxmlformats.org/drawingml/2006/main" name="Content Page">
  <a:themeElements>
    <a:clrScheme name="GT Theme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003057"/>
      </a:accent2>
      <a:accent3>
        <a:srgbClr val="54585A"/>
      </a:accent3>
      <a:accent4>
        <a:srgbClr val="D6DBD4"/>
      </a:accent4>
      <a:accent5>
        <a:srgbClr val="F9F6E5"/>
      </a:accent5>
      <a:accent6>
        <a:srgbClr val="EAAA0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Tech_PPTtemplate_2021_wide" id="{E85096BA-033B-D848-B268-A76C8AE5D2A4}" vid="{C86BDF43-62E5-5C4C-BBB8-C9F54843079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A05F954AE83449BCCB5BE0829653DC" ma:contentTypeVersion="3" ma:contentTypeDescription="Create a new document." ma:contentTypeScope="" ma:versionID="8cbc0e001781edc5ed07ab4ffce99b3d">
  <xsd:schema xmlns:xsd="http://www.w3.org/2001/XMLSchema" xmlns:xs="http://www.w3.org/2001/XMLSchema" xmlns:p="http://schemas.microsoft.com/office/2006/metadata/properties" xmlns:ns2="1a628fd5-2d6a-41cd-8d6e-adc0ec2c5022" targetNamespace="http://schemas.microsoft.com/office/2006/metadata/properties" ma:root="true" ma:fieldsID="e36d7a6e5b2d21cd563e1fe129164775" ns2:_="">
    <xsd:import namespace="1a628fd5-2d6a-41cd-8d6e-adc0ec2c502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628fd5-2d6a-41cd-8d6e-adc0ec2c502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7A9460D-0EAF-49E2-9F9C-AA05728638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a628fd5-2d6a-41cd-8d6e-adc0ec2c502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6E3C8C0-4832-4188-A8FA-208918C3600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F45998C-4A98-4409-80F4-DB66A621883E}">
  <ds:schemaRefs>
    <ds:schemaRef ds:uri="1a628fd5-2d6a-41cd-8d6e-adc0ec2c5022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GATech_PPTtemplate_2021_wide</Template>
  <TotalTime>10075</TotalTime>
  <Words>763</Words>
  <Application>Microsoft Macintosh PowerPoint</Application>
  <PresentationFormat>Widescreen</PresentationFormat>
  <Paragraphs>98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Calibri</vt:lpstr>
      <vt:lpstr>Courier New</vt:lpstr>
      <vt:lpstr>Roboto</vt:lpstr>
      <vt:lpstr>Arial</vt:lpstr>
      <vt:lpstr>Title Page</vt:lpstr>
      <vt:lpstr>Dividers</vt:lpstr>
      <vt:lpstr>Content Page</vt:lpstr>
      <vt:lpstr>Network Monitoring</vt:lpstr>
      <vt:lpstr>Network Monitoring is crucial</vt:lpstr>
      <vt:lpstr>Problem Background</vt:lpstr>
      <vt:lpstr>Problem Details</vt:lpstr>
      <vt:lpstr>Problem 1: Minimum number of sensors and their location to detect any pipe bursts</vt:lpstr>
      <vt:lpstr>Problem 1: Integer Programming Approach</vt:lpstr>
      <vt:lpstr>Problem 2: Maximize the expected number of pipe burst detected given "b" pressure sensors</vt:lpstr>
      <vt:lpstr>PowerPoint Presentation</vt:lpstr>
      <vt:lpstr>PowerPoint Presentation</vt:lpstr>
      <vt:lpstr>Problem 2: Maximize the expected number of pipe burst detected given "b" pressure sensors</vt:lpstr>
      <vt:lpstr>Problem 2: Integer Programming Approach</vt:lpstr>
      <vt:lpstr>Problem 2: Iterative Greedy Approach</vt:lpstr>
      <vt:lpstr>Problem 3: Minimize the highest criticality of a pipe that is not detected by any sensor</vt:lpstr>
      <vt:lpstr>Problem 3: Integer Programming Approach</vt:lpstr>
      <vt:lpstr>Problem 3: Insights and Considerations</vt:lpstr>
      <vt:lpstr>Thank You</vt:lpstr>
    </vt:vector>
  </TitlesOfParts>
  <Company>Georgia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Shapes and Charts  Style Guide</dc:title>
  <dc:creator>Perez, Raul N</dc:creator>
  <cp:lastModifiedBy>Arora, Saksham</cp:lastModifiedBy>
  <cp:revision>229</cp:revision>
  <dcterms:created xsi:type="dcterms:W3CDTF">2022-08-24T13:02:54Z</dcterms:created>
  <dcterms:modified xsi:type="dcterms:W3CDTF">2023-12-04T03:35:34Z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0x010100E4A05F954AE83449BCCB5BE0829653DC</vt:lpwstr>
  </property>
</Properties>
</file>